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6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0B1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84048"/>
            <a:ext cx="7498079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500" b="1">
                <a:solidFill>
                  <a:srgbClr val="00B1A6"/>
                </a:solidFill>
                <a:latin typeface="Aptos"/>
              </a:defRPr>
            </a:pPr>
            <a:r>
              <a:t>AFRICODERS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896112"/>
            <a:ext cx="10789920" cy="53035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300" b="1">
                <a:solidFill>
                  <a:srgbClr val="F8FAFB"/>
                </a:solidFill>
                <a:latin typeface="Aptos"/>
              </a:defRPr>
            </a:pPr>
            <a:r>
              <a:t>The Career Operating System for African Builders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435608"/>
            <a:ext cx="1069848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250" b="1">
                <a:solidFill>
                  <a:srgbClr val="F7BE1E"/>
                </a:solidFill>
                <a:latin typeface="Aptos"/>
              </a:defRPr>
            </a:pPr>
            <a:r>
              <a:t>Learn  •  Build  •  Prove  •  Connect  •  Earn  •  Grow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874519"/>
            <a:ext cx="1097280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520" b="1">
                <a:solidFill>
                  <a:srgbClr val="F8FAFB"/>
                </a:solidFill>
                <a:latin typeface="Aptos"/>
              </a:defRPr>
            </a:pPr>
            <a:r>
              <a:t>Africoders connects learning, real-world building, proof of execution, reputation and economic opportunity under one persistent builder identity.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2761488"/>
            <a:ext cx="3493008" cy="1572768"/>
          </a:xfrm>
          <a:prstGeom prst="roundRect">
            <a:avLst/>
          </a:prstGeom>
          <a:solidFill>
            <a:srgbClr val="0D2631"/>
          </a:solidFill>
          <a:ln>
            <a:solidFill>
              <a:srgbClr val="2646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95528" y="2871216"/>
            <a:ext cx="3090672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1">
                <a:solidFill>
                  <a:srgbClr val="00B1A6"/>
                </a:solidFill>
                <a:latin typeface="Aptos"/>
              </a:defRPr>
            </a:pPr>
            <a:r>
              <a:t>PRODUCT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8" y="3236976"/>
            <a:ext cx="3090672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0">
                <a:solidFill>
                  <a:srgbClr val="F8FAFB"/>
                </a:solidFill>
                <a:latin typeface="Aptos"/>
              </a:defRPr>
            </a:pPr>
            <a:r>
              <a:t>Web + PWA • Android + iOS</a:t>
            </a:r>
            <a:br/>
            <a:r>
              <a:t>WhatsApp + Telegram</a:t>
            </a:r>
            <a:br/>
            <a:r>
              <a:t>Academy • Projects • Challenges</a:t>
            </a:r>
            <a:br/>
            <a:r>
              <a:t>Builder Passport • Experts • Opportunities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2761488"/>
            <a:ext cx="3493008" cy="1572768"/>
          </a:xfrm>
          <a:prstGeom prst="roundRect">
            <a:avLst/>
          </a:prstGeom>
          <a:solidFill>
            <a:srgbClr val="0D2631"/>
          </a:solidFill>
          <a:ln>
            <a:solidFill>
              <a:srgbClr val="2646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44568" y="2871216"/>
            <a:ext cx="3090672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1">
                <a:solidFill>
                  <a:srgbClr val="00B1A6"/>
                </a:solidFill>
                <a:latin typeface="Aptos"/>
              </a:defRPr>
            </a:pPr>
            <a:r>
              <a:t>TRACTION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4568" y="3236976"/>
            <a:ext cx="3090672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0">
                <a:solidFill>
                  <a:srgbClr val="F8FAFB"/>
                </a:solidFill>
                <a:latin typeface="Aptos"/>
              </a:defRPr>
            </a:pPr>
            <a:r>
              <a:t>863+ public projects</a:t>
            </a:r>
            <a:br/>
            <a:r>
              <a:t>43+ open opportunities</a:t>
            </a:r>
            <a:br/>
            <a:r>
              <a:t>9+ countries represented</a:t>
            </a:r>
            <a:br/>
            <a:r>
              <a:t>₦6M+ 2026 contracted project revenue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2761488"/>
            <a:ext cx="3493008" cy="1572768"/>
          </a:xfrm>
          <a:prstGeom prst="roundRect">
            <a:avLst/>
          </a:prstGeom>
          <a:solidFill>
            <a:srgbClr val="0D2631"/>
          </a:solidFill>
          <a:ln>
            <a:solidFill>
              <a:srgbClr val="2646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608" y="2871216"/>
            <a:ext cx="3090672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1">
                <a:solidFill>
                  <a:srgbClr val="00B1A6"/>
                </a:solidFill>
                <a:latin typeface="Aptos"/>
              </a:defRPr>
            </a:pPr>
            <a:r>
              <a:t>MARKET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608" y="3236976"/>
            <a:ext cx="3090672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0">
                <a:solidFill>
                  <a:srgbClr val="F8FAFB"/>
                </a:solidFill>
                <a:latin typeface="Aptos"/>
              </a:defRPr>
            </a:pPr>
            <a:r>
              <a:t>4.7M African software developers</a:t>
            </a:r>
            <a:br/>
            <a:r>
              <a:t>21% annual growth, 2019–2024</a:t>
            </a:r>
            <a:br/>
            <a:r>
              <a:t>Nigeria-first, then Africa-wide expansion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4360" y="4590288"/>
            <a:ext cx="5321808" cy="1261872"/>
          </a:xfrm>
          <a:prstGeom prst="roundRect">
            <a:avLst/>
          </a:prstGeom>
          <a:solidFill>
            <a:srgbClr val="0D2631"/>
          </a:solidFill>
          <a:ln>
            <a:solidFill>
              <a:srgbClr val="2646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95528" y="4700016"/>
            <a:ext cx="4919472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1">
                <a:solidFill>
                  <a:srgbClr val="00B1A6"/>
                </a:solidFill>
                <a:latin typeface="Aptos"/>
              </a:defRPr>
            </a:pPr>
            <a:r>
              <a:t>BUSINESS MODEL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5528" y="5065775"/>
            <a:ext cx="4919472" cy="69494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0">
                <a:solidFill>
                  <a:srgbClr val="F8FAFB"/>
                </a:solidFill>
                <a:latin typeface="Aptos"/>
              </a:defRPr>
            </a:pPr>
            <a:r>
              <a:t>Premium learning &amp; memberships • Expert services • Recruiter/employer products • Enterprise programmes • Transaction opportunities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44768" y="4590288"/>
            <a:ext cx="5440680" cy="1261872"/>
          </a:xfrm>
          <a:prstGeom prst="roundRect">
            <a:avLst/>
          </a:prstGeom>
          <a:solidFill>
            <a:srgbClr val="0D2631"/>
          </a:solidFill>
          <a:ln>
            <a:solidFill>
              <a:srgbClr val="2646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45936" y="4700016"/>
            <a:ext cx="5038344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1">
                <a:solidFill>
                  <a:srgbClr val="00B1A6"/>
                </a:solidFill>
                <a:latin typeface="Aptos"/>
              </a:defRPr>
            </a:pPr>
            <a:r>
              <a:t>WHY AFRICODERS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45936" y="5065775"/>
            <a:ext cx="5038344" cy="69494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50" b="0">
                <a:solidFill>
                  <a:srgbClr val="F8FAFB"/>
                </a:solidFill>
                <a:latin typeface="Aptos"/>
              </a:defRPr>
            </a:pPr>
            <a:r>
              <a:t>Founder-led technical execution • Existing multi-platform product • Africa-first context • Execution-based identity • Multi-channel distribution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2648" y="6071616"/>
            <a:ext cx="1078992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1019" b="1">
                <a:solidFill>
                  <a:srgbClr val="F7BE1E"/>
                </a:solidFill>
                <a:latin typeface="Aptos"/>
              </a:defRPr>
            </a:pPr>
            <a:r>
              <a:t>NEXT: validate high-value segments • repeatable monetization • scalable distribution • seed readiness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2648" y="6473952"/>
            <a:ext cx="7315200" cy="1645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720" b="0">
                <a:solidFill>
                  <a:srgbClr val="B1C3CA"/>
                </a:solidFill>
                <a:latin typeface="Aptos"/>
              </a:defRPr>
            </a:pPr>
            <a:r>
              <a:t>africoders.com  •  Confidential investor material  •  August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