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72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3000" b="1">
                <a:solidFill>
                  <a:srgbClr val="00AEA5"/>
                </a:solidFill>
              </a:defRPr>
            </a:pPr>
            <a:r>
              <a:t>AFRICODERS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6984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3400" b="1">
                <a:solidFill>
                  <a:srgbClr val="F8FAFB"/>
                </a:solidFill>
              </a:defRPr>
            </a:pPr>
            <a:r>
              <a:t>The Career Operating System</a:t>
            </a:r>
          </a:p>
          <a:p>
            <a:pPr>
              <a:spcAft>
                <a:spcPts val="900"/>
              </a:spcAft>
              <a:defRPr sz="3400" b="1">
                <a:solidFill>
                  <a:srgbClr val="F8FAFB"/>
                </a:solidFill>
              </a:defRPr>
            </a:pPr>
            <a:r>
              <a:t>for African Builders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324612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1">
                <a:solidFill>
                  <a:srgbClr val="F7BE1E"/>
                </a:solidFill>
              </a:defRPr>
            </a:pPr>
            <a:r>
              <a:t>Learn • Build • Prove • Connect • Earn • Grow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5166360"/>
            <a:ext cx="5486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0">
                <a:solidFill>
                  <a:srgbClr val="B1C2C9"/>
                </a:solidFill>
              </a:defRPr>
            </a:pPr>
            <a:r>
              <a:t>Pre-seed investor / accelerator deck</a:t>
            </a:r>
          </a:p>
          <a:p>
            <a:pPr>
              <a:spcAft>
                <a:spcPts val="900"/>
              </a:spcAft>
              <a:defRPr sz="1400" b="0">
                <a:solidFill>
                  <a:srgbClr val="B1C2C9"/>
                </a:solidFill>
              </a:defRPr>
            </a:pPr>
            <a:r>
              <a:t>August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ADVANTAGE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Why Africoders can win.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Founder-market fit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54680" y="1554480"/>
            <a:ext cx="79552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Technical founder who has personally built the platform and lived the developer journey.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56032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Persistent identity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54680" y="2560320"/>
            <a:ext cx="79552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Learning, projects, proof, reputation and opportunity can compound under one account.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56616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Africa-first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3566160"/>
            <a:ext cx="79552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Mobile-first, low-bandwidth aware, multilingual and designed around African market realities.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57200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Distribution surfaces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4680" y="4572000"/>
            <a:ext cx="79552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Web/PWA, Android, iOS, WhatsApp and Telegram reduce dependence on one channel.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VISION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The long-term vision: infrastructure for African technical talent.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10607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400" b="1">
                <a:solidFill>
                  <a:srgbClr val="F8FAFB"/>
                </a:solidFill>
              </a:defRPr>
            </a:pPr>
            <a:r>
              <a:t>In ten years, Africoders aims to be a trusted platform where millions of African builders learn, build, prove capability, connect to demand and create economic value.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15468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The ambition is bigger than education: become the career and opportunity layer that carries a builder from first curiosity to shipped work, reputation, paid work, mentorship, entrepreneurship and leadership.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029200"/>
            <a:ext cx="10424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 b="1">
                <a:solidFill>
                  <a:srgbClr val="00AEA5"/>
                </a:solidFill>
              </a:defRPr>
            </a:pPr>
            <a:r>
              <a:t>Discover → Learn → Build → Connect → Earn → Grow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NEXT 12 MONTHS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8265724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What we need next: turn a strong product </a:t>
            </a:r>
            <a:r>
              <a:rPr/>
              <a:t>foundation </a:t>
            </a:r>
            <a:endParaRPr lang="en-US" dirty="0" smtClean="0"/>
          </a:p>
          <a:p>
            <a:pPr>
              <a:defRPr sz="2800" b="1">
                <a:solidFill>
                  <a:srgbClr val="F8FAFB"/>
                </a:solidFill>
              </a:defRPr>
            </a:pPr>
            <a:r>
              <a:rPr smtClean="0"/>
              <a:t>into </a:t>
            </a:r>
            <a:r>
              <a:t>a scalable company.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904334"/>
            <a:ext cx="1042416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1  Validate the highest-value customer segments and use cases</a:t>
            </a:r>
          </a:p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2  Establish repeatable monetization and improve conversion</a:t>
            </a:r>
          </a:p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3  Build a repeatable acquisition and retention engine</a:t>
            </a:r>
          </a:p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4  Grow strategic partnerships across cloud, developer and hiring ecosystems</a:t>
            </a:r>
          </a:p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5  Expand from Nigeria into priority African markets</a:t>
            </a:r>
          </a:p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6  Prepare the company for institutional seed capital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349240"/>
            <a:ext cx="10424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1">
                <a:solidFill>
                  <a:srgbClr val="F7BE1E"/>
                </a:solidFill>
              </a:defRPr>
            </a:pPr>
            <a:r>
              <a:t>Pre-seed objective: accelerate product-market fit, distribution, monetization and strategic partnerships.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THE THESIS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Millions can learn. Far fewer can prove and monetize.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0704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 b="0">
                <a:solidFill>
                  <a:srgbClr val="F8FAFB"/>
                </a:solidFill>
              </a:defRPr>
            </a:pPr>
            <a:r>
              <a:t>African developers and aspiring builders are forced to stitch together courses, communities, project tools, portfolios, mentors and job platforms.</a:t>
            </a:r>
          </a:p>
          <a:p>
            <a:pPr>
              <a:spcAft>
                <a:spcPts val="900"/>
              </a:spcAft>
              <a:defRPr sz="2100" b="0">
                <a:solidFill>
                  <a:srgbClr val="F8FAFB"/>
                </a:solidFill>
              </a:defRPr>
            </a:pPr>
            <a:endParaRPr/>
          </a:p>
          <a:p>
            <a:pPr>
              <a:spcAft>
                <a:spcPts val="900"/>
              </a:spcAft>
              <a:defRPr sz="2100" b="0">
                <a:solidFill>
                  <a:srgbClr val="F8FAFB"/>
                </a:solidFill>
              </a:defRPr>
            </a:pPr>
            <a:r>
              <a:t>Africoders connects those steps into one persistent identity and journey — so learning can become visible capability, reputation and opportunity.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98348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 b="1">
                <a:solidFill>
                  <a:srgbClr val="00AEA5"/>
                </a:solidFill>
              </a:defRPr>
            </a:pPr>
            <a:r>
              <a:t>Learn  →  Build  →  Prove  →  Connect  →  Earn  →  Grow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The problem: the developer journey is fragmented.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F7BE1E"/>
                </a:solidFill>
              </a:defRPr>
            </a:pPr>
            <a:r>
              <a:t>LEARN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160020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Courses and tutorials stop at consumption.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65176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F7BE1E"/>
                </a:solidFill>
              </a:defRPr>
            </a:pPr>
            <a:r>
              <a:t>BUILD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65176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Projects and collaboration live elsewhere.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7033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F7BE1E"/>
                </a:solidFill>
              </a:defRPr>
            </a:pPr>
            <a:r>
              <a:t>PROVE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370332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CVs and certificates do not show execution.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754879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F7BE1E"/>
                </a:solidFill>
              </a:defRPr>
            </a:pPr>
            <a:r>
              <a:t>OPPORTUNITY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4754879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Jobs, clients and mentors are disconnected.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One account. Three paths. One compounding reputation.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737360"/>
            <a:ext cx="3383280" cy="356616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1">
                <a:solidFill>
                  <a:srgbClr val="00AEA5"/>
                </a:solidFill>
              </a:defRPr>
            </a:pPr>
            <a:r>
              <a:t>LEARN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697480"/>
            <a:ext cx="292608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Direction, guided learning, courses, challenges and support.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57200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100" b="1">
                <a:solidFill>
                  <a:srgbClr val="F7BE1E"/>
                </a:solidFill>
              </a:defRPr>
            </a:pPr>
            <a:r>
              <a:t>Direction → Practice → Confidence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737360"/>
            <a:ext cx="3383280" cy="356616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709160" y="205740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1">
                <a:solidFill>
                  <a:srgbClr val="00AEA5"/>
                </a:solidFill>
              </a:defRPr>
            </a:pPr>
            <a:r>
              <a:t>BUILD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2697480"/>
            <a:ext cx="292608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Projects, collaborators, challenges and visible proof of work.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457200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100" b="1">
                <a:solidFill>
                  <a:srgbClr val="F7BE1E"/>
                </a:solidFill>
              </a:defRPr>
            </a:pPr>
            <a:r>
              <a:t>Collaboration → Work → Proof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75320" y="1737360"/>
            <a:ext cx="3383280" cy="356616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503920" y="205740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1">
                <a:solidFill>
                  <a:srgbClr val="00AEA5"/>
                </a:solidFill>
              </a:defRPr>
            </a:pPr>
            <a:r>
              <a:t>GROW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2697480"/>
            <a:ext cx="292608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Profiles, Builder Passport, reputation, experts, recruiters and opportunities.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457200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100" b="1">
                <a:solidFill>
                  <a:srgbClr val="F7BE1E"/>
                </a:solidFill>
              </a:defRPr>
            </a:pPr>
            <a:r>
              <a:t>Credibility → Discovery → Opportunity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Built as a platform, not a landing page.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00200"/>
            <a:ext cx="256032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0392" y="1737360"/>
            <a:ext cx="223113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Web + PWA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350008"/>
            <a:ext cx="223113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Primary product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9000" y="1600200"/>
            <a:ext cx="256032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93592" y="1737360"/>
            <a:ext cx="223113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Android + iOS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93592" y="2350008"/>
            <a:ext cx="223113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Mobile apps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600200"/>
            <a:ext cx="256032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6792" y="1737360"/>
            <a:ext cx="223113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WhatsApp + Telegram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36792" y="2350008"/>
            <a:ext cx="223113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Distribution / access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15400" y="1600200"/>
            <a:ext cx="256032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079992" y="1737360"/>
            <a:ext cx="223113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Aurora + 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79992" y="2350008"/>
            <a:ext cx="223113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Product assistance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474720"/>
            <a:ext cx="10515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 b="0">
                <a:solidFill>
                  <a:srgbClr val="F8FAFB"/>
                </a:solidFill>
              </a:defRPr>
            </a:pPr>
            <a:r>
              <a:t>Core product surfaces include Academy and learning paths, projects and challenges, Builder Passport and execution reputation, opportunities, experts/services, recruiter discovery, messaging, workspaces and payments.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TRACTION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Early evidence of network activity and commercial capability.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45920"/>
            <a:ext cx="333756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0392" y="1783080"/>
            <a:ext cx="300837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863+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395728"/>
            <a:ext cx="300837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public projects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07408" y="1645920"/>
            <a:ext cx="333756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1783080"/>
            <a:ext cx="300837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43+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395728"/>
            <a:ext cx="300837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open opportunities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29016" y="1645920"/>
            <a:ext cx="333756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93608" y="1783080"/>
            <a:ext cx="300837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9+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93608" y="2395728"/>
            <a:ext cx="300837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countries represented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657600"/>
            <a:ext cx="106070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0">
                <a:solidFill>
                  <a:srgbClr val="F8FAFB"/>
                </a:solidFill>
              </a:defRPr>
            </a:pPr>
            <a:r>
              <a:t>Commercial validation: ₦6M+ in 2026 contracted project revenue through Africoders-related engagements, delivered by the founder. Direct platform payment infrastructure was only recently formalized; Paystack is now integrated and the corporate account is active.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71500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900" b="0">
                <a:solidFill>
                  <a:srgbClr val="B1C2C9"/>
                </a:solidFill>
              </a:defRPr>
            </a:pPr>
            <a:r>
              <a:t>Public product metrics: Africoders.com, captured August 2026.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MARKET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15596"/>
            <a:ext cx="9088642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A large and growing developer population </a:t>
            </a:r>
            <a:r>
              <a:rPr/>
              <a:t>— </a:t>
            </a:r>
            <a:r>
              <a:rPr smtClean="0"/>
              <a:t>with </a:t>
            </a:r>
            <a:r>
              <a:t>a </a:t>
            </a:r>
            <a:r>
              <a:rPr/>
              <a:t>deeper </a:t>
            </a:r>
            <a:endParaRPr lang="en-US" dirty="0" smtClean="0"/>
          </a:p>
          <a:p>
            <a:pPr>
              <a:defRPr sz="2800" b="1">
                <a:solidFill>
                  <a:srgbClr val="F8FAFB"/>
                </a:solidFill>
              </a:defRPr>
            </a:pPr>
            <a:r>
              <a:rPr lang="en-US" dirty="0" smtClean="0"/>
              <a:t>	</a:t>
            </a:r>
            <a:r>
              <a:rPr lang="en-US" dirty="0" smtClean="0"/>
              <a:t>					</a:t>
            </a:r>
            <a:r>
              <a:rPr smtClean="0"/>
              <a:t>opportunity </a:t>
            </a:r>
            <a:r>
              <a:t>beyond courses.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45920"/>
            <a:ext cx="333756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0392" y="1783080"/>
            <a:ext cx="300837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4.7M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395728"/>
            <a:ext cx="300837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African software developers (BCG, 2026)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07408" y="1645920"/>
            <a:ext cx="333756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1783080"/>
            <a:ext cx="300837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21%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395728"/>
            <a:ext cx="300837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annual developer-population growth, 2019–2024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29016" y="1645920"/>
            <a:ext cx="3337560" cy="1417320"/>
          </a:xfrm>
          <a:prstGeom prst="roundRect">
            <a:avLst/>
          </a:prstGeom>
          <a:solidFill>
            <a:srgbClr val="0D222E"/>
          </a:solidFill>
          <a:ln>
            <a:solidFill>
              <a:srgbClr val="1F3F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93608" y="1783080"/>
            <a:ext cx="3008376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0AEA5"/>
                </a:solidFill>
              </a:defRPr>
            </a:pPr>
            <a:r>
              <a:t>9.34M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93608" y="2395728"/>
            <a:ext cx="300837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1C2C9"/>
                </a:solidFill>
              </a:defRPr>
            </a:pPr>
            <a:r>
              <a:t>African GitHub accounts, Q1 2026 (OpenUK)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703320"/>
            <a:ext cx="106070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0">
                <a:solidFill>
                  <a:srgbClr val="F8FAFB"/>
                </a:solidFill>
              </a:defRPr>
            </a:pPr>
            <a:r>
              <a:t>We start with developers and aspiring builders in Nigeria, then expand across Africa. Monetization can span learning, memberships, expert services, recruiter/employer products, enterprise programmes and transactions that create measurable value.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66928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900" b="0">
                <a:solidFill>
                  <a:srgbClr val="B1C2C9"/>
                </a:solidFill>
              </a:defRPr>
            </a:pPr>
            <a:r>
              <a:t>Sources: BCG, “Develop the Developers” (2026); OpenUK, Open Source Africa Report (2026). Measures are not directly additive.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COMPETITION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38094"/>
            <a:ext cx="9361152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We are not competing with one product. We are </a:t>
            </a:r>
            <a:r>
              <a:rPr/>
              <a:t>connecting </a:t>
            </a:r>
            <a:r>
              <a:rPr smtClean="0"/>
              <a:t>a</a:t>
            </a:r>
            <a:endParaRPr lang="en-US" dirty="0" smtClean="0"/>
          </a:p>
          <a:p>
            <a:pPr>
              <a:defRPr sz="2800" b="1">
                <a:solidFill>
                  <a:srgbClr val="F8FAFB"/>
                </a:solidFill>
              </a:defRPr>
            </a:pPr>
            <a:r>
              <a:rPr lang="en-US" dirty="0" smtClean="0"/>
              <a:t>	</a:t>
            </a:r>
            <a:r>
              <a:rPr smtClean="0"/>
              <a:t> </a:t>
            </a:r>
            <a:r>
              <a:t>fragmented stack.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0020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300" b="1">
                <a:solidFill>
                  <a:srgbClr val="F7BE1E"/>
                </a:solidFill>
              </a:defRPr>
            </a:pPr>
            <a:r>
              <a:t>Learning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160020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Udemy / Coursera / YouTube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0" y="160020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B1C2C9"/>
                </a:solidFill>
              </a:defRPr>
            </a:pPr>
            <a:r>
              <a:t>Consumption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5603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300" b="1">
                <a:solidFill>
                  <a:srgbClr val="F7BE1E"/>
                </a:solidFill>
              </a:defRPr>
            </a:pPr>
            <a:r>
              <a:t>Community &amp; code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56032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GitHub / communities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0" y="256032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B1C2C9"/>
                </a:solidFill>
              </a:defRPr>
            </a:pPr>
            <a:r>
              <a:t>Collaboration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52044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300" b="1">
                <a:solidFill>
                  <a:srgbClr val="F7BE1E"/>
                </a:solidFill>
              </a:defRPr>
            </a:pPr>
            <a:r>
              <a:t>Professional identity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35204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LinkedIn / portfolios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352044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B1C2C9"/>
                </a:solidFill>
              </a:defRPr>
            </a:pPr>
            <a:r>
              <a:t>Credentials &amp; networking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48056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300" b="1">
                <a:solidFill>
                  <a:srgbClr val="F7BE1E"/>
                </a:solidFill>
              </a:defRPr>
            </a:pPr>
            <a:r>
              <a:t>Opportunity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448056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F8FAFB"/>
                </a:solidFill>
              </a:defRPr>
            </a:pPr>
            <a:r>
              <a:t>Job boards / freelance platforms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6560" y="448056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 b="0">
                <a:solidFill>
                  <a:srgbClr val="B1C2C9"/>
                </a:solidFill>
              </a:defRPr>
            </a:pPr>
            <a:r>
              <a:t>Discovery &amp; transactions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48640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1">
                <a:solidFill>
                  <a:srgbClr val="00AEA5"/>
                </a:solidFill>
              </a:defRPr>
            </a:pPr>
            <a:r>
              <a:t>Africoders' wedge: connect the journey and let proof of execution compound across the ecosystem.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7BE1E"/>
                </a:solidFill>
              </a:defRPr>
            </a:pPr>
            <a:r>
              <a:t>BUSINESS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7899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8FAFB"/>
                </a:solidFill>
              </a:defRPr>
            </a:pPr>
            <a:r>
              <a:t>Business model: monetize the value created by the network.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6459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B2C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Premium learning, memberships and paid expert services.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63640" y="16459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B2B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0" y="164592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Recruiter / employer products, talent discovery and enterprise programmes.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4747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TRANSACTIONS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347472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Services, training and marketplace transactions with take-rate opportunities.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63640" y="34747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400" b="1">
                <a:solidFill>
                  <a:srgbClr val="00AEA5"/>
                </a:solidFill>
              </a:defRPr>
            </a:pPr>
            <a:r>
              <a:t>PARTNERSHIPS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0" y="347472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0">
                <a:solidFill>
                  <a:srgbClr val="F8FAFB"/>
                </a:solidFill>
              </a:defRPr>
            </a:pPr>
            <a:r>
              <a:t>Technology, education and ecosystem partnerships.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486400"/>
            <a:ext cx="10424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 b="1">
                <a:solidFill>
                  <a:srgbClr val="F7BE1E"/>
                </a:solidFill>
              </a:defRPr>
            </a:pPr>
            <a:r>
              <a:t>Near-term priority: validate the smallest set of monetization loops that create repeatable value and retention.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 b="1">
                <a:solidFill>
                  <a:srgbClr val="B1C2C9"/>
                </a:solidFill>
              </a:defRPr>
            </a:pPr>
            <a:r>
              <a:t>AFRICODERS  •  CONFIDENTIAL  • 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874</Words>
  <Application>Microsoft Macintosh PowerPoint</Application>
  <PresentationFormat>Custom</PresentationFormat>
  <Paragraphs>129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Tony</cp:lastModifiedBy>
  <cp:revision>3</cp:revision>
  <dcterms:created xsi:type="dcterms:W3CDTF">2013-01-27T09:14:16Z</dcterms:created>
  <dcterms:modified xsi:type="dcterms:W3CDTF">2026-08-24T03:37:23Z</dcterms:modified>
  <cp:category/>
</cp:coreProperties>
</file>